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818" r:id="rId5"/>
  </p:sldMasterIdLst>
  <p:notesMasterIdLst>
    <p:notesMasterId r:id="rId51"/>
  </p:notesMasterIdLst>
  <p:handoutMasterIdLst>
    <p:handoutMasterId r:id="rId52"/>
  </p:handoutMasterIdLst>
  <p:sldIdLst>
    <p:sldId id="261" r:id="rId6"/>
    <p:sldId id="612" r:id="rId7"/>
    <p:sldId id="524" r:id="rId8"/>
    <p:sldId id="613" r:id="rId9"/>
    <p:sldId id="569" r:id="rId10"/>
    <p:sldId id="570" r:id="rId11"/>
    <p:sldId id="574" r:id="rId12"/>
    <p:sldId id="572" r:id="rId13"/>
    <p:sldId id="577" r:id="rId14"/>
    <p:sldId id="578" r:id="rId15"/>
    <p:sldId id="579" r:id="rId16"/>
    <p:sldId id="580" r:id="rId17"/>
    <p:sldId id="581" r:id="rId18"/>
    <p:sldId id="582" r:id="rId19"/>
    <p:sldId id="583" r:id="rId20"/>
    <p:sldId id="611" r:id="rId21"/>
    <p:sldId id="575" r:id="rId22"/>
    <p:sldId id="586" r:id="rId23"/>
    <p:sldId id="585" r:id="rId24"/>
    <p:sldId id="587" r:id="rId25"/>
    <p:sldId id="588" r:id="rId26"/>
    <p:sldId id="589" r:id="rId27"/>
    <p:sldId id="608" r:id="rId28"/>
    <p:sldId id="614" r:id="rId29"/>
    <p:sldId id="590" r:id="rId30"/>
    <p:sldId id="591" r:id="rId31"/>
    <p:sldId id="592" r:id="rId32"/>
    <p:sldId id="593" r:id="rId33"/>
    <p:sldId id="594" r:id="rId34"/>
    <p:sldId id="595" r:id="rId35"/>
    <p:sldId id="596" r:id="rId36"/>
    <p:sldId id="597" r:id="rId37"/>
    <p:sldId id="606" r:id="rId38"/>
    <p:sldId id="607" r:id="rId39"/>
    <p:sldId id="598" r:id="rId40"/>
    <p:sldId id="599" r:id="rId41"/>
    <p:sldId id="600" r:id="rId42"/>
    <p:sldId id="610" r:id="rId43"/>
    <p:sldId id="609" r:id="rId44"/>
    <p:sldId id="584" r:id="rId45"/>
    <p:sldId id="601" r:id="rId46"/>
    <p:sldId id="602" r:id="rId47"/>
    <p:sldId id="603" r:id="rId48"/>
    <p:sldId id="605" r:id="rId49"/>
    <p:sldId id="517" r:id="rId5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B46F03-8CBB-463D-B749-967ACCD4AD80}" v="1" dt="2025-03-27T09:15:30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B43CD47-FD79-CAC2-697C-8B456A0704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82EDC99-92B6-10CB-04BC-0A996BE2CE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E5B0E-F80D-4E92-92DC-DAE13BF649F3}" type="datetimeFigureOut">
              <a:rPr lang="pl-PL" smtClean="0"/>
              <a:t>26.06.2025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4C78C96-2A8A-D761-3434-587932FCAE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5D89684-75E7-EBA0-26CA-B2D47AC7F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E3A94-D28B-46A7-A77B-CB183569B7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544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022D7-2805-424B-9149-8CFF911AA9E3}" type="datetimeFigureOut">
              <a:rPr lang="pl-PL" smtClean="0"/>
              <a:t>26.06.2025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17D81-4F9B-4A91-88D0-3E3C6E1737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31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17D81-4F9B-4A91-88D0-3E3C6E1737E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338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FA73D2-D712-3BC5-10B7-EFF1CD439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E3759E4-6630-1AD9-3F5B-023271A64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261025158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F23B97-B5C3-4268-8951-F4C48599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3160BBB-0BA6-44F1-90A8-A6B3C7A01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C9EA56-9C09-4546-AFAD-61EC1DC4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3636-1369-44DA-ACA3-D0011A2896E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394EA2-1A72-4A27-84EA-D9B0F324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1C29B2-9938-4A4C-8D9C-046ABA31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35DD-0A32-4E84-BBD0-902F9FC91C4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5723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CBD869-D131-4425-9FEF-60323F80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496B8D-BB8A-49DA-8856-43A86E0BD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F9241E-DFD0-4841-BEA4-D72405177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86A2C0-0215-4D9D-B191-61188490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3636-1369-44DA-ACA3-D0011A2896E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FEB6CC-9A7E-4B4F-8242-93F35285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99F93A7-F764-45D0-9438-9843BDC7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35DD-0A32-4E84-BBD0-902F9FC91C4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01421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6F4A50-ACF4-488B-91C6-2C76E053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8AA8BD2-A776-4904-A582-6626A851B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5CC804-52E7-42C6-AECF-512E02B5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772D850-D555-45CD-A25B-D6D86875D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B1CE044-6C76-44B8-B381-30AE8F7CD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A7E791F-086B-4EB4-98CF-710B32D9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3636-1369-44DA-ACA3-D0011A2896E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1D26D70-4DA2-43BC-903F-FA8121384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9A29256-AA76-458F-8A4E-DAD44C02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35DD-0A32-4E84-BBD0-902F9FC91C4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17105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00EDAB-8606-4D99-B0A6-15CACFA5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4D95391-3490-4218-8259-66DABE5D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FE5B-8E30-4654-BBAB-4C9CD33449D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9D6FE87-8803-43F4-BE79-7508AB8F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063AB82-F4A8-4BF2-BC31-04F33895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8D96-F9A2-49D0-9374-1202E728BE5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6187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6C6745-A2DE-4332-910E-5880A188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FE5B-8E30-4654-BBAB-4C9CD33449D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25D2BD8-1B4D-43CB-A6A9-151AE105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49EDF5-28B5-44D5-A335-2F2E2417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8D96-F9A2-49D0-9374-1202E728BE5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83997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90CE2B-3445-4933-8236-4CA6F320F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7F937D-6F3F-432C-A1DF-6B0FF97B0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2A555E3-B450-4C83-AE2F-8D467BCB8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9BDEEA-EE67-4B31-87F0-8FFA7439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FE5B-8E30-4654-BBAB-4C9CD33449D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5982FE8-2D4D-47CF-B87C-5841167A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4FB2FBB-3C26-417A-B00C-95149A19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8D96-F9A2-49D0-9374-1202E728BE5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6338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EF29F0-D848-4816-8371-F3CEEFC6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2F5DAD5-8A46-49A2-B224-7ED95F73F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620CD6F-9B28-4A75-988B-9D40A3095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56A55C9-8DC4-4A43-BF7B-047A0DD79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FE5B-8E30-4654-BBAB-4C9CD33449D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DBF0B2E-E1B0-4779-84E3-F1EA0E623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899427-D35A-4D63-98D3-8ADA7CB8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8D96-F9A2-49D0-9374-1202E728BE5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03543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5DC2B1-CC13-47BF-AFDA-1B8EEF97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A15789-942F-4208-95BC-16971F8A8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E3144A-40CB-4D21-BEFC-E090B675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FE5B-8E30-4654-BBAB-4C9CD33449D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CD99BD-FA96-42D2-9DFC-6EB66DE3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6CE8DF-57D6-4FC0-8713-01515123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8D96-F9A2-49D0-9374-1202E728BE5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1842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5CB770-506E-4EE4-9554-BFF08499B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826F802-AA39-4239-BA0C-E45AD5767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A03773-BA8A-43BF-8C3D-1FA526CA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FE5B-8E30-4654-BBAB-4C9CD33449D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C42C78-561C-4F50-B18B-8FD395A3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12931A-68CB-4019-AA27-A22F3BFC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8D96-F9A2-49D0-9374-1202E728BE5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71286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97982D-87FF-9A62-4D83-D339FF29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471DB7-6BF7-2162-729F-352FFDB16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757657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C55F0-2CA1-457F-16F8-84C1C901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96E5A8-2F86-2284-F627-261C916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74072034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ACF63D-BAE6-6158-F14B-5B983793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2C2BB2-DEF4-DEF6-5A70-B98D05FF8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95BDD99-DFE6-B45F-73D9-0DB50196F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2170683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B9E2A1-AB74-02A8-F280-8DFFAEDF0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F05790-4153-9C09-B169-95B328B0E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0C7255-2CAD-CD03-7DC3-B757092F3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3FFD9D7-8198-70DD-A87F-A748760B6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B47F53E-5EF1-8ED4-9A3D-2122F10F7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63161752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BA7E84-0940-CAC3-2F1D-D7D789EF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5327509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66726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D0A5D-9343-4E68-AE5C-197021AAB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D6157A4-3C4F-4278-AC19-1DDAD0F33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810091-2DFE-4EFA-BEC8-D6E833CD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3636-1369-44DA-ACA3-D0011A2896E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760C68-9205-4BE4-B6A4-E4227D53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F147DD-B39C-4156-AE96-1C25D4D8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35DD-0A32-4E84-BBD0-902F9FC91C4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46260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C7E11-803B-45CB-8B50-111B4727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7A6083-A986-499F-9B1D-9A82B6483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9F13DE-08EB-4D9A-80CA-4F52EDD62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3636-1369-44DA-ACA3-D0011A2896E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0E31F4-E886-462A-8931-5A8D7B33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805EA9-20A8-4FC4-A4E1-FBE0A09D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35DD-0A32-4E84-BBD0-902F9FC91C4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31644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AD3FEED-EBFD-09A8-9270-7E7D0F68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B8953F-482A-05A6-C10B-96D7DBF6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8187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BC08FCF-0F6B-4510-9B64-454B2F40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083724E-694E-4F55-B52D-3F6412730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904B0E-E0CC-4127-8E1E-A2DA16518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33636-1369-44DA-ACA3-D0011A2896E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71CF83-E310-4A30-898B-3BA90FECC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2A00FF-FA04-4C59-9163-6313D72F9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35DD-0A32-4E84-BBD0-902F9FC91C4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6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B29E5F-F1D1-03D3-99E5-581B763B0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4733" y="1066800"/>
            <a:ext cx="10239983" cy="1366838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Opisy alternatywne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D9A52C-AF87-0B9B-3E33-E18BE242B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317" y="4154410"/>
            <a:ext cx="7039583" cy="51735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l"/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Wstęp do zdobycia umiejętności w pisaniu tekstów alternatywnych. 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az 3" descr="Obraz zawierający zrzut ekranu, Wielobarwność, Prostokąt&#10;&#10;Opis wygenerowany automatycznie">
            <a:extLst>
              <a:ext uri="{FF2B5EF4-FFF2-40B4-BE49-F238E27FC236}">
                <a16:creationId xmlns:a16="http://schemas.microsoft.com/office/drawing/2014/main" id="{6CDFFE5B-8AED-6120-7CA5-7C3F278F4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988" y="6195014"/>
            <a:ext cx="4829061" cy="66496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99DE060-CF8E-EE49-1778-C12934F20678}"/>
              </a:ext>
            </a:extLst>
          </p:cNvPr>
          <p:cNvSpPr txBox="1"/>
          <p:nvPr/>
        </p:nvSpPr>
        <p:spPr>
          <a:xfrm>
            <a:off x="343" y="5550567"/>
            <a:ext cx="93087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1200" dirty="0">
                <a:latin typeface="Verdana" panose="020B0604030504040204" pitchFamily="34" charset="0"/>
                <a:ea typeface="Verdana" panose="020B0604030504040204" pitchFamily="34" charset="0"/>
              </a:rPr>
              <a:t>Projekt jest współfinansowany ze środków Unii Europejskiej w ramach Europejskiego Funduszu Społecznego+ </a:t>
            </a:r>
            <a:br>
              <a:rPr lang="pl-PL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200" dirty="0">
                <a:latin typeface="Verdana" panose="020B0604030504040204" pitchFamily="34" charset="0"/>
                <a:ea typeface="Verdana" panose="020B0604030504040204" pitchFamily="34" charset="0"/>
              </a:rPr>
              <a:t>Działanie 03.01: Dostępność szkolnictwa wyższego, Priorytet 3: Dostępność i usługi dla osób z </a:t>
            </a:r>
            <a:r>
              <a:rPr lang="pl-PL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niepełnosprawnościamiProgram</a:t>
            </a:r>
            <a:r>
              <a:rPr lang="pl-PL" sz="1200" dirty="0">
                <a:latin typeface="Verdana" panose="020B0604030504040204" pitchFamily="34" charset="0"/>
                <a:ea typeface="Verdana" panose="020B0604030504040204" pitchFamily="34" charset="0"/>
              </a:rPr>
              <a:t> Fundusze Europejskie dla Rozwoju Społecznego 2021 - 2027</a:t>
            </a:r>
          </a:p>
        </p:txBody>
      </p:sp>
    </p:spTree>
    <p:extLst>
      <p:ext uri="{BB962C8B-B14F-4D97-AF65-F5344CB8AC3E}">
        <p14:creationId xmlns:p14="http://schemas.microsoft.com/office/powerpoint/2010/main" val="3972373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BED97-5F61-B5A5-8559-E8C13F183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E13122-67FF-5B44-825C-76A160E9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812"/>
            <a:ext cx="10960100" cy="1076325"/>
          </a:xfrm>
        </p:spPr>
        <p:txBody>
          <a:bodyPr>
            <a:norm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Od ogółu do szczegółu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AC083BE-3C62-26EB-C800-205366D2880D}"/>
              </a:ext>
            </a:extLst>
          </p:cNvPr>
          <p:cNvSpPr txBox="1"/>
          <p:nvPr/>
        </p:nvSpPr>
        <p:spPr>
          <a:xfrm>
            <a:off x="810623" y="1504106"/>
            <a:ext cx="4333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Rodzaj grafiki: zdjęcie, ilustracja, wykres kołowy, schemat, szkic, piktogram, plakat.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Miejsce: Pokój, sala konferencyjna, łąka.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Co/Kto się znajduje?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Inne istotne szczegóły.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8EE3E15-DD2A-E82D-8F47-41EC893105E6}"/>
              </a:ext>
            </a:extLst>
          </p:cNvPr>
          <p:cNvSpPr txBox="1"/>
          <p:nvPr/>
        </p:nvSpPr>
        <p:spPr>
          <a:xfrm>
            <a:off x="1009649" y="4486275"/>
            <a:ext cx="6324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„Ilustracja. Grupa dzieci i dorosły na terenie zielonym z drzewami i łąką. Dzieci ubrane w kolorowe ubrania i żółte rękawiczki. Mężczyzna, ubrany w koszulę pod swetrem, okulary i żółte rękawiczki. Na ziemi porozrzucane śmieci: plastikowe butelki, papierki, puszki. Dzieci zbierają śmieci do niebieskich worków.”</a:t>
            </a:r>
          </a:p>
        </p:txBody>
      </p:sp>
      <p:pic>
        <p:nvPicPr>
          <p:cNvPr id="5" name="Obraz 4" descr="Ilustracja. Grupa dzieci i dorosły na terenie zielonym z drzewami i łąką. Dzieci ubrane w kolorowe ubrania i żółte rękawiczki. Mężczyzna, ubrany w koszulę pod swetrem, okulary i żółte rękawiczki. Na ziemi porozrzucane śmieci: plastikowe butelki, papierki, puszki. Dzieci zbierają śmieci do niebieskich worków.">
            <a:extLst>
              <a:ext uri="{FF2B5EF4-FFF2-40B4-BE49-F238E27FC236}">
                <a16:creationId xmlns:a16="http://schemas.microsoft.com/office/drawing/2014/main" id="{334CD5FF-B611-448C-34DC-0DFDACE4C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605" y="1426533"/>
            <a:ext cx="4279772" cy="48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E0157-0067-7FE4-6480-5EA81F210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CB0980-08C1-8DA3-4CFF-602CB701B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15887"/>
            <a:ext cx="10960100" cy="1076325"/>
          </a:xfrm>
        </p:spPr>
        <p:txBody>
          <a:bodyPr>
            <a:norm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Interpretacja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AC26D95-7FDA-242B-D699-2DBB1A33950C}"/>
              </a:ext>
            </a:extLst>
          </p:cNvPr>
          <p:cNvSpPr txBox="1"/>
          <p:nvPr/>
        </p:nvSpPr>
        <p:spPr>
          <a:xfrm>
            <a:off x="752475" y="2057400"/>
            <a:ext cx="645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Opisujemy to co widzimy na obrazku, starając się unikać interpretowania sytuacji. </a:t>
            </a:r>
          </a:p>
        </p:txBody>
      </p:sp>
      <p:pic>
        <p:nvPicPr>
          <p:cNvPr id="5" name="Obraz 4" descr="Ilustracja. Mężczyzna w czerwonej czapce z białym wzorem choinek, zielonej kurtce i brązowych spodniach kuca i robi zdjęcie aparatem fotograficznym. Ma na plecach niebieski plecak z butelką w bocznej kieszeni. Za nim stoi uśmiechnięta kobieta w pomarańczowej kurtce i szarej czapce z okularami przeciwsłonecznymi na głowie. Ma pomarańczowy plecak. Oboje znajdują się na łące pokrytej częściowo śniegiem, porośniętej fioletowymi krokusami. W tle widać drewniane chaty górskie i las iglasty.">
            <a:extLst>
              <a:ext uri="{FF2B5EF4-FFF2-40B4-BE49-F238E27FC236}">
                <a16:creationId xmlns:a16="http://schemas.microsoft.com/office/drawing/2014/main" id="{BC8DFE08-90FD-965C-2A3E-B64E962C4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16" y="969408"/>
            <a:ext cx="5121084" cy="547163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1FB1FA3-B672-9513-F1E6-1C9E7B71DEEB}"/>
              </a:ext>
            </a:extLst>
          </p:cNvPr>
          <p:cNvSpPr txBox="1"/>
          <p:nvPr/>
        </p:nvSpPr>
        <p:spPr>
          <a:xfrm>
            <a:off x="488950" y="3533775"/>
            <a:ext cx="541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Przykłady interpretacji: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Turyści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Małżeństwo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Ferie zimowe / urlop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Fotograf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Zdjęcie krokusów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7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8871D-4F83-E182-5FA8-011321DC3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09383F-EFCA-5581-5898-4FBC401F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15887"/>
            <a:ext cx="10960100" cy="1076325"/>
          </a:xfrm>
        </p:spPr>
        <p:txBody>
          <a:bodyPr>
            <a:norm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Kontekst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C52D096-F4FF-2C43-5504-658042783F53}"/>
              </a:ext>
            </a:extLst>
          </p:cNvPr>
          <p:cNvSpPr txBox="1"/>
          <p:nvPr/>
        </p:nvSpPr>
        <p:spPr>
          <a:xfrm>
            <a:off x="489939" y="1352436"/>
            <a:ext cx="95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Opis możemy dostosowywać do miejsca publikacji i potencjalnych odbiorców.</a:t>
            </a:r>
          </a:p>
        </p:txBody>
      </p:sp>
      <p:pic>
        <p:nvPicPr>
          <p:cNvPr id="7" name="Obraz 6" descr="Elegancka kobieta stojącą na tle miejskiej architektury. Ma długie, ciemne, falowane włosy i nosi perłową, satynową bluzkę z kokardą pod szyją oraz spodnie z wysokim stanem w szarym odcieniu. Trzyma beżową torebkę z metalową klamrą.">
            <a:extLst>
              <a:ext uri="{FF2B5EF4-FFF2-40B4-BE49-F238E27FC236}">
                <a16:creationId xmlns:a16="http://schemas.microsoft.com/office/drawing/2014/main" id="{44BD93CB-56B7-633B-C4B1-28750280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551" y="1881992"/>
            <a:ext cx="2450829" cy="3905478"/>
          </a:xfrm>
          <a:prstGeom prst="rect">
            <a:avLst/>
          </a:prstGeom>
        </p:spPr>
      </p:pic>
      <p:pic>
        <p:nvPicPr>
          <p:cNvPr id="8" name="Obraz 7" descr="Elegancka kobieta stojącą na tle miejskiej architektury. Ma długie, ciemne, falowane włosy i nosi perłową, satynową bluzkę z kokardą pod szyją oraz spodnie z wysokim stanem w szarym odcieniu. Trzyma beżową torebkę z metalową klamrą.">
            <a:extLst>
              <a:ext uri="{FF2B5EF4-FFF2-40B4-BE49-F238E27FC236}">
                <a16:creationId xmlns:a16="http://schemas.microsoft.com/office/drawing/2014/main" id="{91B44095-EE1F-8988-F215-7D48772F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202" y="1881992"/>
            <a:ext cx="2450829" cy="390547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7D55181-D450-FFD3-3383-CA93CD339C80}"/>
              </a:ext>
            </a:extLst>
          </p:cNvPr>
          <p:cNvSpPr txBox="1"/>
          <p:nvPr/>
        </p:nvSpPr>
        <p:spPr>
          <a:xfrm>
            <a:off x="1998202" y="5943600"/>
            <a:ext cx="245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Książka do informatyki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6BB648D-627D-DBB5-C70E-23B02F0CD22F}"/>
              </a:ext>
            </a:extLst>
          </p:cNvPr>
          <p:cNvSpPr txBox="1"/>
          <p:nvPr/>
        </p:nvSpPr>
        <p:spPr>
          <a:xfrm>
            <a:off x="7465551" y="5943600"/>
            <a:ext cx="245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Magazyn modowy</a:t>
            </a:r>
          </a:p>
        </p:txBody>
      </p:sp>
    </p:spTree>
    <p:extLst>
      <p:ext uri="{BB962C8B-B14F-4D97-AF65-F5344CB8AC3E}">
        <p14:creationId xmlns:p14="http://schemas.microsoft.com/office/powerpoint/2010/main" val="29063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7C88B-6CB5-7D84-9E68-39512ED66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B8CAE-B8DD-CC87-0BA8-43BC6815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512"/>
            <a:ext cx="10960100" cy="1076325"/>
          </a:xfrm>
        </p:spPr>
        <p:txBody>
          <a:bodyPr>
            <a:norm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Otoczenie grafiki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4917A7A-4284-AD5B-323C-2EF65F832BCC}"/>
              </a:ext>
            </a:extLst>
          </p:cNvPr>
          <p:cNvSpPr txBox="1"/>
          <p:nvPr/>
        </p:nvSpPr>
        <p:spPr>
          <a:xfrm>
            <a:off x="514350" y="1704975"/>
            <a:ext cx="95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W opisie alternatywnym nie powtarzamy informacji zawartych w pobliżu treści do grafiki.</a:t>
            </a:r>
          </a:p>
        </p:txBody>
      </p:sp>
      <p:pic>
        <p:nvPicPr>
          <p:cNvPr id="4" name="Obraz 3" descr="Screen ogłoszenia z plakatem i opisem. Kolorowy plakat z motywami tanecznymi. Opis do plakatu:&#10;Wielka impreza w Rybnie coraz bliżej!&#10;Tylko 4 dni do najgorętszej nocy tego sezonu! Najlepsza muzyka, niesamowita atmosfera i&#10;parkiet pełen tańca!&#10;01.03.2025 - tej nocy nie możesz przegapić!&#10;Start: Godz. 20:00&#10;Ostatnie bilety w sprzedaży!&#10;Nie czekaj - zadzwoń jutro i zarezerwuj swój&#10;bilet, zanim znikną!&#10;Dyskoteka Koszykowa w RYBINIE!&#10;ZIELONA MASKARADA&#10;Przygotujcie się na wieczór pełen tańca, muzyki i&#10;niezapomnianych wrażeń!&#10;Gdzie? Sala w Rybinie.&#10;ZIELONA MASKA mile widziana!&#10;Bilety: 80 zł/os.&#10;Za wyjątkową oprawę muzyczną odpowiada DJ KAROL.&#10;Przygotujcie się na solidną dawkę pozytywnej&#10;energii i wspaniałej zabawy!&#10;Do zobaczenia na parkiecie! .&#10;#Dyskoteka #RYBINA #DJKarol&#10;#gminnyośrodekkulturystegna">
            <a:extLst>
              <a:ext uri="{FF2B5EF4-FFF2-40B4-BE49-F238E27FC236}">
                <a16:creationId xmlns:a16="http://schemas.microsoft.com/office/drawing/2014/main" id="{195AC92F-0FEF-54E5-ABE2-0529C192B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801" y="2351306"/>
            <a:ext cx="9217349" cy="42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3C998-7D39-1A21-1351-CEF1F4B6C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CC5A69-5E93-8C7B-798F-B09C0035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512"/>
            <a:ext cx="10960100" cy="1076325"/>
          </a:xfrm>
        </p:spPr>
        <p:txBody>
          <a:bodyPr>
            <a:norm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Grafiki ozdobne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6CA80BC-A91D-EF3F-BDB4-DBCF05724072}"/>
              </a:ext>
            </a:extLst>
          </p:cNvPr>
          <p:cNvSpPr txBox="1"/>
          <p:nvPr/>
        </p:nvSpPr>
        <p:spPr>
          <a:xfrm>
            <a:off x="514350" y="1704975"/>
            <a:ext cx="95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Określenie grafik, które pełnią rolę ozdobną i nie wnoszą merytorycznego przekazu do publikacji.</a:t>
            </a:r>
          </a:p>
        </p:txBody>
      </p:sp>
      <p:pic>
        <p:nvPicPr>
          <p:cNvPr id="5" name="Obraz 4" descr="Zdjęcie kobiety, mężczyzny i małej dziewczynki siedzących przy białej, ceglanej ścianie. Nad sobą trzymają białą, zgiętą konstrukcję przypominającą szpiczasty dach. Pozują do zdjęcia z uśmiechami na twarzy. Do zdjęcia dodano graficznie spis treści tematów. Przy tematach jest numeracja stron odnoszących się do każdego tematu.">
            <a:extLst>
              <a:ext uri="{FF2B5EF4-FFF2-40B4-BE49-F238E27FC236}">
                <a16:creationId xmlns:a16="http://schemas.microsoft.com/office/drawing/2014/main" id="{31D89CA7-AAD2-144F-55E3-F13BA4472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6" y="2173856"/>
            <a:ext cx="3312494" cy="44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5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726D4-AD22-7043-7349-92D1E990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6E3B0E-BB5D-E7B5-89D7-30E59C91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512"/>
            <a:ext cx="10960100" cy="1076325"/>
          </a:xfrm>
        </p:spPr>
        <p:txBody>
          <a:bodyPr>
            <a:norm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Wyjątki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B0C2CF-772B-A291-CD3B-55FEC2A8C0A6}"/>
              </a:ext>
            </a:extLst>
          </p:cNvPr>
          <p:cNvSpPr txBox="1"/>
          <p:nvPr/>
        </p:nvSpPr>
        <p:spPr>
          <a:xfrm>
            <a:off x="514350" y="1704975"/>
            <a:ext cx="9591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Istnieją grafiki, które przez swój skomplikowany charakter, nie są możliwe do opisania przy pomocy tekstu alternatywnego, bądź są częściowo możliwe do opisania.</a:t>
            </a:r>
          </a:p>
        </p:txBody>
      </p:sp>
      <p:pic>
        <p:nvPicPr>
          <p:cNvPr id="4" name="Obraz 3" descr="Schemat elektryczny przedstawiający połączenia między komponentami takimi jak stacyjka, akumulator, bezpieczniki, przekaźnik rozrusznika, regulator napięcia i rozrusznik. Przewody oznaczone są kolorami (czarny, brązowy, zielony, szary, jasnoniebieski, pomarańczowy, różowy, czerwony, biały, żółty) i skrótami literowymi. Widoczne są również złącza i czujniki, np. czujnik STOP hamulca.&#10;Ze względu na dużą ilość elementów i zawiłość połączeń, szczegółowy opis alternatywny został pominięty.">
            <a:extLst>
              <a:ext uri="{FF2B5EF4-FFF2-40B4-BE49-F238E27FC236}">
                <a16:creationId xmlns:a16="http://schemas.microsoft.com/office/drawing/2014/main" id="{1F89098F-E87F-BE0F-5732-FFC66BDE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1" y="2535156"/>
            <a:ext cx="7753350" cy="41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24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052F3-52F8-3156-9C37-50004E21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CEC061-C5D6-904E-188B-13A4B1AE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63512"/>
            <a:ext cx="10960100" cy="151114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Terminologia – określanie grafik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6D6EBC4-C5AD-AF76-74E5-EC34FAA6402B}"/>
              </a:ext>
            </a:extLst>
          </p:cNvPr>
          <p:cNvSpPr txBox="1"/>
          <p:nvPr/>
        </p:nvSpPr>
        <p:spPr>
          <a:xfrm>
            <a:off x="322594" y="1918746"/>
            <a:ext cx="9591675" cy="419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Rysunek – graficzne przedstawienie treści w formy wizualnej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Schemat – np. schemat hierarchiczny, do modelowanie zależności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Szkic – np. w sztuce, architekturze, topografii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Plakat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Wykres – np. słupkowy, kołowy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Grafika – komputerowa,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Zdjęcie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Ilustracja - obraz, rysunek lub grafika, która służy do uzupełniania, wyjaśniania lub ozdabiania tekstu.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Piktogram – prosty, graficzny symbol</a:t>
            </a:r>
          </a:p>
        </p:txBody>
      </p:sp>
    </p:spTree>
    <p:extLst>
      <p:ext uri="{BB962C8B-B14F-4D97-AF65-F5344CB8AC3E}">
        <p14:creationId xmlns:p14="http://schemas.microsoft.com/office/powerpoint/2010/main" val="1788493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BE00D4-CD16-2A01-520A-5B88A152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23850"/>
            <a:ext cx="10515600" cy="1133475"/>
          </a:xfrm>
        </p:spPr>
        <p:txBody>
          <a:bodyPr/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Podsumowanie zasad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E265C5C-F8DA-631D-AEBC-904871F8E9A8}"/>
              </a:ext>
            </a:extLst>
          </p:cNvPr>
          <p:cNvSpPr txBox="1"/>
          <p:nvPr/>
        </p:nvSpPr>
        <p:spPr>
          <a:xfrm>
            <a:off x="962025" y="2019300"/>
            <a:ext cx="414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Krótko, a treściwie,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350E90-BCA7-FBA4-452C-3CC02281139A}"/>
              </a:ext>
            </a:extLst>
          </p:cNvPr>
          <p:cNvSpPr txBox="1"/>
          <p:nvPr/>
        </p:nvSpPr>
        <p:spPr>
          <a:xfrm>
            <a:off x="962023" y="2480965"/>
            <a:ext cx="598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Konkretne, zwięzłe, krótkie zdania,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5EDB0D8-3408-3F99-CD5E-6BCB5B4159EA}"/>
              </a:ext>
            </a:extLst>
          </p:cNvPr>
          <p:cNvSpPr txBox="1"/>
          <p:nvPr/>
        </p:nvSpPr>
        <p:spPr>
          <a:xfrm>
            <a:off x="962025" y="3429000"/>
            <a:ext cx="470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Opis tego co się widzi,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215D635-3454-4EBC-FB35-0BFB0F774DDC}"/>
              </a:ext>
            </a:extLst>
          </p:cNvPr>
          <p:cNvSpPr txBox="1"/>
          <p:nvPr/>
        </p:nvSpPr>
        <p:spPr>
          <a:xfrm>
            <a:off x="962024" y="3865960"/>
            <a:ext cx="990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Szczegółowość opisu w zależności od miejsca i odbiorców,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B471062-ED20-52C1-2E3F-DAD9A31F327C}"/>
              </a:ext>
            </a:extLst>
          </p:cNvPr>
          <p:cNvSpPr txBox="1"/>
          <p:nvPr/>
        </p:nvSpPr>
        <p:spPr>
          <a:xfrm>
            <a:off x="962023" y="4301299"/>
            <a:ext cx="523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Nie powielanie informacji,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5A9D63A-EAB8-CC2D-BD73-D9283A3DC61E}"/>
              </a:ext>
            </a:extLst>
          </p:cNvPr>
          <p:cNvSpPr txBox="1"/>
          <p:nvPr/>
        </p:nvSpPr>
        <p:spPr>
          <a:xfrm>
            <a:off x="962025" y="2968956"/>
            <a:ext cx="610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Od ogółu do szczegółu,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60D338D-0BD3-B755-E07D-8F28ECD8F22F}"/>
              </a:ext>
            </a:extLst>
          </p:cNvPr>
          <p:cNvSpPr txBox="1"/>
          <p:nvPr/>
        </p:nvSpPr>
        <p:spPr>
          <a:xfrm>
            <a:off x="962022" y="4738259"/>
            <a:ext cx="523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Oznaczanie grafik ozdobnych,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C8AAE1-E172-9771-54B3-14B17956A242}"/>
              </a:ext>
            </a:extLst>
          </p:cNvPr>
          <p:cNvSpPr txBox="1"/>
          <p:nvPr/>
        </p:nvSpPr>
        <p:spPr>
          <a:xfrm>
            <a:off x="962021" y="5171977"/>
            <a:ext cx="523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Nic na siłę.</a:t>
            </a:r>
          </a:p>
        </p:txBody>
      </p:sp>
    </p:spTree>
    <p:extLst>
      <p:ext uri="{BB962C8B-B14F-4D97-AF65-F5344CB8AC3E}">
        <p14:creationId xmlns:p14="http://schemas.microsoft.com/office/powerpoint/2010/main" val="261886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29A97-F508-D68F-E8F6-3F01E6AE9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C6A8F02-9C40-664B-63AA-32E2DD083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276225"/>
            <a:ext cx="10515600" cy="819150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Przykłady prostych grafik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DB667A1-8217-D79C-7840-75FE95565ABD}"/>
              </a:ext>
            </a:extLst>
          </p:cNvPr>
          <p:cNvSpPr txBox="1"/>
          <p:nvPr/>
        </p:nvSpPr>
        <p:spPr>
          <a:xfrm>
            <a:off x="518809" y="2178192"/>
            <a:ext cx="5726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Ogólnie dostępne zasady pisania tekstów alternatywnych, mają swoje zastosowanie głównie w nieskomplikowanych grafikach.</a:t>
            </a:r>
          </a:p>
        </p:txBody>
      </p:sp>
    </p:spTree>
    <p:extLst>
      <p:ext uri="{BB962C8B-B14F-4D97-AF65-F5344CB8AC3E}">
        <p14:creationId xmlns:p14="http://schemas.microsoft.com/office/powerpoint/2010/main" val="11904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8D5B9F-5FB0-FCE0-C170-304120EC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1.</a:t>
            </a:r>
          </a:p>
        </p:txBody>
      </p:sp>
      <p:pic>
        <p:nvPicPr>
          <p:cNvPr id="7" name="Obraz 6" descr="Ilustracja. Osoba na wrotkach w pozycji „na jaskółkę”, gdzie jedna noga jest uniesiona do tyłu, tułów pochylony do przodu a ręce szeroko rozłożone. Ubrana w czerwone spodenki i biały top. Włosy są krótkie i kręcone.">
            <a:extLst>
              <a:ext uri="{FF2B5EF4-FFF2-40B4-BE49-F238E27FC236}">
                <a16:creationId xmlns:a16="http://schemas.microsoft.com/office/drawing/2014/main" id="{75FF8F57-2D87-6DB6-330A-229D9602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00" y="1865605"/>
            <a:ext cx="3856054" cy="279678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06325D6-B85D-D775-48A5-012BD34FD7BF}"/>
              </a:ext>
            </a:extLst>
          </p:cNvPr>
          <p:cNvSpPr txBox="1"/>
          <p:nvPr/>
        </p:nvSpPr>
        <p:spPr>
          <a:xfrm>
            <a:off x="5740782" y="1863176"/>
            <a:ext cx="5788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Ilustracja. Osoba na wrotkach w pozycji „na jaskółkę”, gdzie jedna noga jest uniesiona do tyłu, tułów pochylony do przodu a ręce szeroko rozłożone. Ubrana w czerwone spodenki i biały top. Włosy są krótkie i kręcone.</a:t>
            </a:r>
          </a:p>
        </p:txBody>
      </p:sp>
    </p:spTree>
    <p:extLst>
      <p:ext uri="{BB962C8B-B14F-4D97-AF65-F5344CB8AC3E}">
        <p14:creationId xmlns:p14="http://schemas.microsoft.com/office/powerpoint/2010/main" val="43852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AB890E-D55C-4A0E-D19F-9188E4F7F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A60F2BD-32A9-CCB4-F145-C25D9078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6200"/>
            <a:ext cx="10515600" cy="1704975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Plan Warsztatów Transferujących Wiedzę (WTW)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7FE48D1-F6D0-FEB5-9053-9BBA851A7D57}"/>
              </a:ext>
            </a:extLst>
          </p:cNvPr>
          <p:cNvSpPr txBox="1"/>
          <p:nvPr/>
        </p:nvSpPr>
        <p:spPr>
          <a:xfrm>
            <a:off x="361950" y="2486025"/>
            <a:ext cx="62293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Opisy alternatywne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Podstawy MS Word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Dostępność w MS Word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Dostępność w MS PowerPoint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LateX</a:t>
            </a: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 (kod matematyczny)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Warsztaty doszkalające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21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F19E1-3CD5-5C8C-5E45-A6648278F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24BABA-FAB2-5E05-596B-3144F780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2.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5E9B187-9341-190D-2A30-B72C2759E101}"/>
              </a:ext>
            </a:extLst>
          </p:cNvPr>
          <p:cNvSpPr txBox="1"/>
          <p:nvPr/>
        </p:nvSpPr>
        <p:spPr>
          <a:xfrm>
            <a:off x="3315351" y="4755534"/>
            <a:ext cx="578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Czarny piktogram w okręgu. Symbol rozłożonego parasola z trzema kroplami deszczu nad nim.</a:t>
            </a:r>
          </a:p>
        </p:txBody>
      </p:sp>
      <p:pic>
        <p:nvPicPr>
          <p:cNvPr id="6" name="Obraz 5" descr="Czarny piktogram w okręgu. Symbol rozłożonego parasola z trzema kroplami deszczu nad nim.">
            <a:extLst>
              <a:ext uri="{FF2B5EF4-FFF2-40B4-BE49-F238E27FC236}">
                <a16:creationId xmlns:a16="http://schemas.microsoft.com/office/drawing/2014/main" id="{8221D24D-F746-52BC-F4E3-FCB035DD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60" y="1876259"/>
            <a:ext cx="2599699" cy="21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85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CF605-ADBC-046D-4CAC-48D9F0576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20853F-3680-0B00-3FC4-A0D277CE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3.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90B390-1EF1-169B-1D1D-76B3B2EC3140}"/>
              </a:ext>
            </a:extLst>
          </p:cNvPr>
          <p:cNvSpPr txBox="1"/>
          <p:nvPr/>
        </p:nvSpPr>
        <p:spPr>
          <a:xfrm>
            <a:off x="5870484" y="4656427"/>
            <a:ext cx="57889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Zdjęcie krajobrazu. Kosz wiklinowy wypełniony dyniami, winogronami i kłosami zboża stoi na drewnianym stole. Obok kosza leżą pomidory i małe dynie. W tle rozciąga się pole kukurydzy, a na horyzoncie widać zachodzące słońce, oświetlające niebo pełne chmur. Kolory są ciepłe z dominacją pomarańczowych i złotych odcieni.</a:t>
            </a:r>
          </a:p>
        </p:txBody>
      </p:sp>
      <p:pic>
        <p:nvPicPr>
          <p:cNvPr id="4" name="Obraz 3" descr="Zdjęcie krajobrazu. Kosz wiklinowy wypełniony dyniami, winogronami i kłosami zboża stoi na drewnianym stole. Obok kosza leżą pomidory i małe dynie. W tle rozciąga się pole kukurydzy, a na horyzoncie widać zachodzące słońce, oświetlające niebo pełne chmur. Kolory są ciepłe z dominacją pomarańczowych i złotych odcieni.&#10;">
            <a:extLst>
              <a:ext uri="{FF2B5EF4-FFF2-40B4-BE49-F238E27FC236}">
                <a16:creationId xmlns:a16="http://schemas.microsoft.com/office/drawing/2014/main" id="{84A84E3A-9702-AFA4-454C-F6BDD90B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62" y="1185904"/>
            <a:ext cx="8314140" cy="32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82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B8491-5CAA-0ED0-618F-EA19ECCB9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F947F5-A1FD-1BA7-A9F9-FE01D4EF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4.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AC6AEA1-1A46-A1D9-E86B-5EBA32F9F494}"/>
              </a:ext>
            </a:extLst>
          </p:cNvPr>
          <p:cNvSpPr txBox="1"/>
          <p:nvPr/>
        </p:nvSpPr>
        <p:spPr>
          <a:xfrm>
            <a:off x="5663388" y="1554320"/>
            <a:ext cx="5788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Zdjęcie mężczyzny w piance do pływania. Stoi na piaszczystej plaży, trzymając białą deskę surfingową pod pachą. Jest odwrócony plecami do obiektywu i patrzy w stronę morza. Woda spokojna, z delikatnymi falami uderzającymi o brzeg. W tle widać linię horyzontu.</a:t>
            </a:r>
          </a:p>
        </p:txBody>
      </p:sp>
      <p:pic>
        <p:nvPicPr>
          <p:cNvPr id="4" name="Obraz 3" descr="Zdjęcie mężczyzny w piance do pływania. Stoi na piaszczystej plaży, trzymając białą deskę surfingową pod pachą. Jest odwrócony plecami do obiektywu i patrzy w stronę morza. Woda spokojna, z delikatnymi falami uderzającymi o brzeg. W tle widać linię horyzontu.&#10;">
            <a:extLst>
              <a:ext uri="{FF2B5EF4-FFF2-40B4-BE49-F238E27FC236}">
                <a16:creationId xmlns:a16="http://schemas.microsoft.com/office/drawing/2014/main" id="{B6483AF6-31AF-A0F8-9A25-F2A2BAE8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6" y="1614686"/>
            <a:ext cx="4576064" cy="38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92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5D470-43F7-5906-726E-CCEF5C3D5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0C2EF3-9ECF-B1CB-8FF6-94DC5FDC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5.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F06BA6-39DD-6FEF-AC99-1D443080C998}"/>
              </a:ext>
            </a:extLst>
          </p:cNvPr>
          <p:cNvSpPr txBox="1"/>
          <p:nvPr/>
        </p:nvSpPr>
        <p:spPr>
          <a:xfrm>
            <a:off x="5549088" y="1614453"/>
            <a:ext cx="57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Szkic. Fryderyk Chopin.</a:t>
            </a:r>
          </a:p>
        </p:txBody>
      </p:sp>
      <p:pic>
        <p:nvPicPr>
          <p:cNvPr id="5" name="Obraz 4" descr="Szkic. Fryderyk Chopin.&#10;">
            <a:extLst>
              <a:ext uri="{FF2B5EF4-FFF2-40B4-BE49-F238E27FC236}">
                <a16:creationId xmlns:a16="http://schemas.microsoft.com/office/drawing/2014/main" id="{8FF8E186-1B94-5DF4-1486-083620AD3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38" y="1614453"/>
            <a:ext cx="3831513" cy="34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0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E8A49-1E82-AEEA-BE60-231328B59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42DD64-197E-C1BA-BF39-3F68AA6C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6.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FA24321-031B-36C7-1A3B-6CEE092AAA35}"/>
              </a:ext>
            </a:extLst>
          </p:cNvPr>
          <p:cNvSpPr txBox="1"/>
          <p:nvPr/>
        </p:nvSpPr>
        <p:spPr>
          <a:xfrm>
            <a:off x="5549088" y="1614453"/>
            <a:ext cx="57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Logotyp „Twoje Nowe Możliwości”</a:t>
            </a:r>
          </a:p>
        </p:txBody>
      </p:sp>
      <p:pic>
        <p:nvPicPr>
          <p:cNvPr id="4" name="Obraz 3" descr="Logotyp „Twoje Nowe Możliwości”&#10;">
            <a:extLst>
              <a:ext uri="{FF2B5EF4-FFF2-40B4-BE49-F238E27FC236}">
                <a16:creationId xmlns:a16="http://schemas.microsoft.com/office/drawing/2014/main" id="{D74FD079-5C5A-2AAE-6423-4790CA1F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14" y="1681148"/>
            <a:ext cx="4725353" cy="2390803"/>
          </a:xfrm>
          <a:prstGeom prst="rect">
            <a:avLst/>
          </a:prstGeom>
        </p:spPr>
      </p:pic>
      <p:pic>
        <p:nvPicPr>
          <p:cNvPr id="7" name="Obraz 6" descr="Flaga Polski&#10;">
            <a:extLst>
              <a:ext uri="{FF2B5EF4-FFF2-40B4-BE49-F238E27FC236}">
                <a16:creationId xmlns:a16="http://schemas.microsoft.com/office/drawing/2014/main" id="{967724C9-E111-B3C0-5CE3-080C41C4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72" y="3762277"/>
            <a:ext cx="3635055" cy="224809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B78CD4D-F75E-BB2B-FEAF-9D8C9A25DA65}"/>
              </a:ext>
            </a:extLst>
          </p:cNvPr>
          <p:cNvSpPr txBox="1"/>
          <p:nvPr/>
        </p:nvSpPr>
        <p:spPr>
          <a:xfrm>
            <a:off x="5396688" y="4874215"/>
            <a:ext cx="57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Flaga Polski</a:t>
            </a:r>
          </a:p>
        </p:txBody>
      </p:sp>
    </p:spTree>
    <p:extLst>
      <p:ext uri="{BB962C8B-B14F-4D97-AF65-F5344CB8AC3E}">
        <p14:creationId xmlns:p14="http://schemas.microsoft.com/office/powerpoint/2010/main" val="881917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1C82BF-79C2-CC8C-0FE5-8A1858ED3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5456270-B7D0-0DCE-07E2-8C4A0DA6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276225"/>
            <a:ext cx="10515600" cy="819150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Przykłady technicznych grafik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C4B771F-930A-28B2-018C-670DADB35EF8}"/>
              </a:ext>
            </a:extLst>
          </p:cNvPr>
          <p:cNvSpPr txBox="1"/>
          <p:nvPr/>
        </p:nvSpPr>
        <p:spPr>
          <a:xfrm>
            <a:off x="518809" y="2178192"/>
            <a:ext cx="5726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Skomplikowane grafiki wymagają użycia większej ilości tekstu. Jakość opisu zależy od wiedzy, umiejętności i stosowanego języka przez autora tekstu alternatywnego.</a:t>
            </a:r>
          </a:p>
        </p:txBody>
      </p:sp>
    </p:spTree>
    <p:extLst>
      <p:ext uri="{BB962C8B-B14F-4D97-AF65-F5344CB8AC3E}">
        <p14:creationId xmlns:p14="http://schemas.microsoft.com/office/powerpoint/2010/main" val="2550733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BB7CF-A62C-0535-B4CF-C1C70E224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8C5C3F-A672-8AD2-7536-F1FFA038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7.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4894C36-E0DF-D394-4023-5C00D2734BA7}"/>
              </a:ext>
            </a:extLst>
          </p:cNvPr>
          <p:cNvSpPr txBox="1"/>
          <p:nvPr/>
        </p:nvSpPr>
        <p:spPr>
          <a:xfrm>
            <a:off x="4644799" y="3712336"/>
            <a:ext cx="578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Schemat hierarchiczny budowy układu nerwowego. Zaczynając od góry:</a:t>
            </a:r>
          </a:p>
        </p:txBody>
      </p:sp>
      <p:pic>
        <p:nvPicPr>
          <p:cNvPr id="4" name="Obraz 3" descr="Schemat hierarchiczny. Od góry: Ośrodkowy układ nerwowy obejmuje mózg i rdzeń kręgowy. Następnie Obwodowy układ nerwowy dzieli się na część czuciową i motoryczną. Część czuciowa obejmuje system eksteroreceptywny &quot;pięć zmysłów&quot; oraz propriocepcję i zmysł przedsionkowy. Część motoryczna dzieli się na somatyczny układ nerwowy (kontrola dowolna, mięśnie poprzecznie prążkowane) oraz autonomiczny układ nerwowy (działanie mimowolne, mięśnie gładkie i narządy wewnętrzne), który z kolei dzieli się na część współczulną i przywspółczulną.">
            <a:extLst>
              <a:ext uri="{FF2B5EF4-FFF2-40B4-BE49-F238E27FC236}">
                <a16:creationId xmlns:a16="http://schemas.microsoft.com/office/drawing/2014/main" id="{1D983956-2938-664E-4ED8-E14C9ABD8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82" y="1080858"/>
            <a:ext cx="3692999" cy="2739067"/>
          </a:xfrm>
          <a:prstGeom prst="rect">
            <a:avLst/>
          </a:prstGeom>
        </p:spPr>
      </p:pic>
      <p:pic>
        <p:nvPicPr>
          <p:cNvPr id="6" name="Obraz 5" descr="Przykład schematu hierarchicznego zapisanego w formie listy zagnieżdżonej.  Od góry: Ośrodkowy układ nerwowy obejmuje mózg i rdzeń kręgowy. Następnie Obwodowy układ nerwowy dzieli się na część czuciową i motoryczną. Część czuciowa obejmuje system eksteroreceptywny &quot;pięć zmysłów&quot; oraz propriocepcję i zmysł przedsionkowy. Część motoryczna dzieli się na somatyczny układ nerwowy (kontrola dowolna, mięśnie poprzecznie prążkowane) oraz autonomiczny układ nerwowy (działanie mimowolne, mięśnie gładkie i narządy wewnętrzne), który z kolei dzieli się na część współczulną i przywspółczulną.">
            <a:extLst>
              <a:ext uri="{FF2B5EF4-FFF2-40B4-BE49-F238E27FC236}">
                <a16:creationId xmlns:a16="http://schemas.microsoft.com/office/drawing/2014/main" id="{A439B67B-7EFC-DF68-3883-154BC9DB1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97" y="4468168"/>
            <a:ext cx="8468716" cy="20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35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57A82-C51C-D0F1-90F2-027A7226D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729DB6-8520-01C8-7A35-0E13500D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8.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0D361E-5E9E-255C-BDA1-87C14121A10D}"/>
              </a:ext>
            </a:extLst>
          </p:cNvPr>
          <p:cNvSpPr txBox="1"/>
          <p:nvPr/>
        </p:nvSpPr>
        <p:spPr>
          <a:xfrm>
            <a:off x="5740782" y="1863176"/>
            <a:ext cx="57889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Schematyczny rysunek struktury dwóch neuronów oraz sposobu przekazywania sygnału nerwowego między nimi. Na górze umiejscowiono dwa neurony - z lewej strony większy, z prawej mniejszy. Neurony mają liczne rozgałęzione wypustki, przypominające korzenie drzew - są to dendryty oraz jedną wypustkę odpowiedzialną za przekazywanie informacji, czyli akson (neuryt). Na dole rysunku, na pierwszym planie, jest zbliżenie na synapsę. Na przekroju są oznaczone i opisane pęcherzyki, neuroprzekaźniki i szczelina synaptyczna.</a:t>
            </a:r>
          </a:p>
        </p:txBody>
      </p:sp>
      <p:pic>
        <p:nvPicPr>
          <p:cNvPr id="4" name="Obraz 3" descr="Schematyczny rysunek struktury dwóch neuronów oraz sposobu przekazywania sygnału nerwowego między nimi. Na górze umiejscowiono dwa neurony - z lewej strony większy, z prawej mniejszy. Neurony mają liczne rozgałęzione wypustki, przypominające korzenie drzew - są to dendryty oraz jedną wypustkę odpowiedzialną za przekazywanie informacji, czyli akson (neuryt). Na dole rysunku, na pierwszym planie, jest zbliżenie na synapsę. Na przekroju są oznaczone i opisane pęcherzyki, neuroprzekaźniki i szczelina synaptyczna.&#10;">
            <a:extLst>
              <a:ext uri="{FF2B5EF4-FFF2-40B4-BE49-F238E27FC236}">
                <a16:creationId xmlns:a16="http://schemas.microsoft.com/office/drawing/2014/main" id="{4C720044-5ADC-648A-97E9-FFFDB14F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91" y="1016431"/>
            <a:ext cx="4473328" cy="4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09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6959-89DE-B5DA-62E5-F04DB93F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6A171-E0FA-642C-D289-46DD52B0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9.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39F6240-48C5-6C67-F321-378696D7C450}"/>
              </a:ext>
            </a:extLst>
          </p:cNvPr>
          <p:cNvSpPr txBox="1"/>
          <p:nvPr/>
        </p:nvSpPr>
        <p:spPr>
          <a:xfrm>
            <a:off x="5731257" y="1177376"/>
            <a:ext cx="57889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Wykres funkcji składa się z czterech parabol w układzie współrzędnych. Koniec poprzedniej paraboli jest początkiem następnej. Dwie pierwsze są w II ćwiartce. Ramiona mają skierowane w dół. Pierwsza zaczyna się czerwonym kółkiem w punkcie 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(−4;0)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rośnie do wierzchołka w punkcie 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(3;3)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i maleje do punktu 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(−2;0)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Druga rośnie do wierzchołka w punkcie 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(1;3)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i maleje do punktu 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(0;0)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Dwie kolejne parabole mają swój przebieg w IV ćwiartce układu. Ich ramiona skierowane są w górę. Pierwsza z nich zaczyna się w środku układu i maleje do wierzchołka w punkcie 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(1;−3)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 potem rośnie do punktu 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(2;0)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Tu zaczyna się druga z parabol, w środku której jest symbol „f”. Jej ramiona maleją do wierzchołka w punkcie (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3;−3)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 potem rośnie do osi OX do punktu 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(4;0)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oznaczonego czerwonym kółkiem.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az 5" descr="Wykres funkcji składa się z czterech parabol w układzie współrzędnych. Koniec poprzedniej paraboli jest początkiem następnej. Dwie pierwsze są w II ćwiartce. Ramiona mają skierowane w dół. Pierwsza zaczyna się czerwonym kółkiem w punkcie (−4;0), rośnie do wierzchołka w punkcie (3;3) i maleje do punktu (−2;0). Druga rośnie do wierzchołka w punkcie (1;3) i maleje do punktu (0;0). Dwie kolejne parabole mają swój przebieg w IV ćwiartce układu. Ich ramiona skierowane są w górę. Pierwsza z nich zaczyna się w środku układu i maleje do wierzchołka w punkcie (1;−3), a potem rośnie do punktu (2;0). Tu zaczyna się druga z parabol, w środku której jest symbol „f”. Jej ramiona maleją do wierzchołka w punkcie 3;−3), a potem rośnie do osi OX do punktu (4;0) oznaczonego czerwonym kółkiem.&#10;">
            <a:extLst>
              <a:ext uri="{FF2B5EF4-FFF2-40B4-BE49-F238E27FC236}">
                <a16:creationId xmlns:a16="http://schemas.microsoft.com/office/drawing/2014/main" id="{68488B03-F999-0575-E47E-5B6A4C113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58" y="1659617"/>
            <a:ext cx="3166855" cy="24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88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2A323-448D-CE48-495A-2D2F2CA87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03F5C3-840B-B9CF-7525-C8DD626E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Przykład 10.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BA9B9A8-2709-E24C-ABB6-E73C201E73A4}"/>
              </a:ext>
            </a:extLst>
          </p:cNvPr>
          <p:cNvSpPr txBox="1"/>
          <p:nvPr/>
        </p:nvSpPr>
        <p:spPr>
          <a:xfrm>
            <a:off x="5816982" y="1419519"/>
            <a:ext cx="5788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 samej górze schematu jest „korzeń (.)”. Od niego idzie linia w dół do poziomej linii z etykietami domen takimi jak: com,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gov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edu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biz, hotel, tv,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us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 pl. Z tej ostatniej zielona linia idzie w dół do kolejnej poziomej linii z etykietami: prezydent,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beskidy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unicef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malysz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edu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gov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 com. Zielona linia idzie przez wszystkie te domeny aż do domeny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gov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 pionową linią idzie w dół do kolejnego poziomu domen - men i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brpd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oprócz nich na tym poziomie jest jeszcze domena sejm. Poniżej jest ostatni poziom etykiet - poczta, www, </a:t>
            </a:r>
            <a:r>
              <a:rPr lang="pl-PL" b="0" i="0" dirty="0" err="1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bip</a:t>
            </a:r>
            <a:r>
              <a:rPr lang="pl-PL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Z lewej strony schematu „Etykiety nazw domenowych” z pionową linią, z której wychodzą strzałki do każdego z poziomów domen. 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az 3" descr="Na samej górze schematu jest „korzeń (.)”. Od niego idzie linia w dół do poziomej linii z etykietami domen takimi jak: com, gov, edu, biz, hotel, tv, us i pl. Z tej ostatniej zielona linia idzie w dół do kolejnej poziomej linii z etykietami: prezydent, beskidy, unicef, malysz, edu, gov i com. Zielona linia idzie przez wszystkie te domeny aż do domeny gov i pionową linią idzie w dół do kolejnego poziomu domen - men i brpd, oprócz nich na tym poziomie jest jeszcze domena sejm. Poniżej jest ostatni poziom etykiet - poczta, www, bip. Z lewej strony schematu „Etykiety nazw domenowych” z pionową linią, z której wychodzą strzałki do każdego z poziomów domen. &#10;">
            <a:extLst>
              <a:ext uri="{FF2B5EF4-FFF2-40B4-BE49-F238E27FC236}">
                <a16:creationId xmlns:a16="http://schemas.microsoft.com/office/drawing/2014/main" id="{FD2905A2-0094-0897-ED2B-A9AF5EA0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9" y="1419519"/>
            <a:ext cx="5127812" cy="253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9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EE1936B-D6C6-7291-91D3-16484EF8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6200"/>
            <a:ext cx="10515600" cy="1704975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Czym jest opis alternatywny i dlaczego jest tak istotny?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7B611FB-246B-B6B5-8A4A-D70586E3C0FB}"/>
              </a:ext>
            </a:extLst>
          </p:cNvPr>
          <p:cNvSpPr txBox="1"/>
          <p:nvPr/>
        </p:nvSpPr>
        <p:spPr>
          <a:xfrm>
            <a:off x="361950" y="2486025"/>
            <a:ext cx="6229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Tekst alternatywny jest opisem grafiki w formie pisemnej.</a:t>
            </a:r>
          </a:p>
        </p:txBody>
      </p:sp>
    </p:spTree>
    <p:extLst>
      <p:ext uri="{BB962C8B-B14F-4D97-AF65-F5344CB8AC3E}">
        <p14:creationId xmlns:p14="http://schemas.microsoft.com/office/powerpoint/2010/main" val="2987018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0543-60BD-8EAB-7D07-69E67FE0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7756ECE-6927-03D5-D58A-CFF4ADD8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276225"/>
            <a:ext cx="10515600" cy="819150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Ćwiczenie opisów do prostych grafik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57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E50E8-D771-3650-A58E-3098B144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22400F-F828-7DF6-AE8A-D35B2FF2C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Ćwiczenie 1.</a:t>
            </a:r>
          </a:p>
        </p:txBody>
      </p:sp>
      <p:pic>
        <p:nvPicPr>
          <p:cNvPr id="4" name="Obraz 3" descr="Pomieszczenie w bieli. Młoda kobieta trzyma na rękach ok. 4-letnią dziewczynkę, która ściska jej szyję. Dziewczynka uśmiecha się. Na ramieniu kobiety bukiet żółtych tulipanów. W ręce trzyma laurkę z czerwonym sercem i napisem MOM. ">
            <a:extLst>
              <a:ext uri="{FF2B5EF4-FFF2-40B4-BE49-F238E27FC236}">
                <a16:creationId xmlns:a16="http://schemas.microsoft.com/office/drawing/2014/main" id="{EAF144ED-CF73-A3D0-CA12-5F618961D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34" y="1392456"/>
            <a:ext cx="6132774" cy="40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77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78AA-A0BB-3010-DC6B-D7F62FA0B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0FFACD-D930-5A13-2A64-E94F6FCF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Ćwiczenie 2.</a:t>
            </a:r>
            <a:endParaRPr lang="pl-PL" dirty="0"/>
          </a:p>
        </p:txBody>
      </p:sp>
      <p:pic>
        <p:nvPicPr>
          <p:cNvPr id="4" name="Obraz 3" descr="Zdjęcie psa rasy beagle w rudo-białe łaty. Rozmazane tło, komnata pałacowa. Pies ubrany w szafirowy szlafrok z bordowymi zdobieniami siedzi w dumnej postawie na tapicerowanym, czerwonym  taborecie i patrzy przed siebie. ">
            <a:extLst>
              <a:ext uri="{FF2B5EF4-FFF2-40B4-BE49-F238E27FC236}">
                <a16:creationId xmlns:a16="http://schemas.microsoft.com/office/drawing/2014/main" id="{33FF27EB-CCFB-5618-BB92-94CA97039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29" y="1230662"/>
            <a:ext cx="3489270" cy="45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58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71706-7F2A-A60A-0996-5A97809A6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A9FD31-42B1-D795-EC76-FE0B0C85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Ćwiczenie 3.</a:t>
            </a:r>
            <a:endParaRPr lang="pl-PL" dirty="0"/>
          </a:p>
        </p:txBody>
      </p:sp>
      <p:pic>
        <p:nvPicPr>
          <p:cNvPr id="4" name="Obraz 3" descr="Zdjęcie. Łąka, w oddali niewielkie zadrzewienia. Na pierwszym planie mężczyzna w pozycji kucznej ubrany w brązowe ogrodniczki i białą koszulkę. Przed nim mały chłopiec w letnim szarym ubranku. Obaj uśmiechają się i przyglądają się dwóm stojącym przed nimi kozom - białej i brązowej. Mężczyzna ma wyciągniętą dłoń z zieleniną skierowaną ku kozom.   ">
            <a:extLst>
              <a:ext uri="{FF2B5EF4-FFF2-40B4-BE49-F238E27FC236}">
                <a16:creationId xmlns:a16="http://schemas.microsoft.com/office/drawing/2014/main" id="{226E81A9-6B65-780B-7982-234F10C5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2" y="1649378"/>
            <a:ext cx="5148775" cy="37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64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21A0A-8A9D-A608-09B0-CF7E16514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DDAB69-9C5F-131E-6919-EC987DB8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Ćwiczenie 4.</a:t>
            </a:r>
            <a:endParaRPr lang="pl-PL" dirty="0"/>
          </a:p>
        </p:txBody>
      </p:sp>
      <p:pic>
        <p:nvPicPr>
          <p:cNvPr id="4" name="Obraz 3" descr="Laboratorium. Kobieta w fartuchu i rękawiczkach pracującą przy biurku. Kobieta patrzy na ekran komputera wyświetlający dane naukowe z mikroskopu. Na biurku probówki w stojaku, mikroskop i inne przyrządy laboratoryjne.">
            <a:extLst>
              <a:ext uri="{FF2B5EF4-FFF2-40B4-BE49-F238E27FC236}">
                <a16:creationId xmlns:a16="http://schemas.microsoft.com/office/drawing/2014/main" id="{65111307-AE6B-CCAC-B31B-4747E27AB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08" y="1052214"/>
            <a:ext cx="3703641" cy="51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43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95EC1C-3E76-8ED7-4E5A-600BC59A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65B7C81-91BF-B1B0-1F8E-062466BE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276225"/>
            <a:ext cx="10515600" cy="819150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Ćwiczenie opisów do technicznych grafik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46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B2BC6-966D-A457-13D0-BE11638E4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03F51C-5DDB-C01C-9A0C-F444C210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Ćwiczenie 5.</a:t>
            </a:r>
            <a:endParaRPr lang="pl-PL" dirty="0"/>
          </a:p>
        </p:txBody>
      </p:sp>
      <p:pic>
        <p:nvPicPr>
          <p:cNvPr id="4" name="Obraz 3" descr="Rysunek. Trójkąt prostokątny, z zaznaczonym kątem prostym. Dwie przyprostokątne oznaczone literami a i b, przeciwprostokątna literą c.">
            <a:extLst>
              <a:ext uri="{FF2B5EF4-FFF2-40B4-BE49-F238E27FC236}">
                <a16:creationId xmlns:a16="http://schemas.microsoft.com/office/drawing/2014/main" id="{B0FD6D26-8BE0-1D20-71B4-83BE4182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71" y="1863581"/>
            <a:ext cx="3214779" cy="25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8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12A5A-8582-8E1D-FF14-A54B7DD6F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869D65-6FF8-E49B-D368-A72D20091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Ćwiczenie 6.</a:t>
            </a:r>
            <a:endParaRPr lang="pl-PL" dirty="0"/>
          </a:p>
        </p:txBody>
      </p:sp>
      <p:pic>
        <p:nvPicPr>
          <p:cNvPr id="4" name="Obraz 3" descr="Wykres słupkowy ilości dziewczyn do uzyskanej oceny (1-6)&#10;Wyniki:&#10;Ocena 1 – 1 dziewczynka&#10;Ocena 2 – 2 dziewczynki&#10;Ocena 3 – 1 dziewczynka&#10;Ocena 4 – 2 dziewczynki&#10;Ocena 5 – 3 dziewczynki&#10;Ocena 6 – 2 dziewczynki">
            <a:extLst>
              <a:ext uri="{FF2B5EF4-FFF2-40B4-BE49-F238E27FC236}">
                <a16:creationId xmlns:a16="http://schemas.microsoft.com/office/drawing/2014/main" id="{EF44D8DB-4EA5-8B02-DCE7-E42B36984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21" y="1558375"/>
            <a:ext cx="3314854" cy="33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42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634F3-6676-38F2-3F7B-CCFFE4E9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F11118-501B-9855-CB27-AFCDF70F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Ćwiczenie 7.</a:t>
            </a:r>
            <a:endParaRPr lang="pl-PL" dirty="0"/>
          </a:p>
        </p:txBody>
      </p:sp>
      <p:pic>
        <p:nvPicPr>
          <p:cNvPr id="5" name="Obraz 4" descr="Rysunek komórki nerwowej. Kształt wydłużony i nieregularny z wieloma wypustkami. Zaznaczone: dendryty, ciało komórki, wzgórek aksonu, neuryt czyli akson, zakończenie aksonu.">
            <a:extLst>
              <a:ext uri="{FF2B5EF4-FFF2-40B4-BE49-F238E27FC236}">
                <a16:creationId xmlns:a16="http://schemas.microsoft.com/office/drawing/2014/main" id="{588F8FCF-D64F-AB75-27B8-808B17236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323" y="1418973"/>
            <a:ext cx="3754638" cy="37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46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BA8CB-37E5-6CB6-7383-52C372250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75E65C-7671-D497-6117-9BD1748C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Ćwiczenie 8.</a:t>
            </a:r>
            <a:endParaRPr lang="pl-PL" dirty="0"/>
          </a:p>
        </p:txBody>
      </p:sp>
      <p:pic>
        <p:nvPicPr>
          <p:cNvPr id="5" name="Obraz 4" descr="Tabela. Dwie kolumny, cztery wiersze.  Pierwszy wiersz nagłówkowy: lewa kolumna: elementy diagramu ER, prawa kolumna  - opis elementu. Drugi wiersz: prostokąt - encja,  trzeci: elipsa - atrybut encji, czwarty: romb - związek między encjami.">
            <a:extLst>
              <a:ext uri="{FF2B5EF4-FFF2-40B4-BE49-F238E27FC236}">
                <a16:creationId xmlns:a16="http://schemas.microsoft.com/office/drawing/2014/main" id="{D82352E3-41AA-676A-69C0-634927924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40" y="1390846"/>
            <a:ext cx="6992326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4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2C2C4-34F8-8F19-FFEE-AD56E53F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4B0C23-9198-3DA4-5EE9-09F60F88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538163"/>
            <a:ext cx="10515600" cy="1500187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Teksty alternatywne w naszej pracy.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BDDE3AE-ECCF-0235-DF28-6A27EDE27B60}"/>
              </a:ext>
            </a:extLst>
          </p:cNvPr>
          <p:cNvSpPr txBox="1"/>
          <p:nvPr/>
        </p:nvSpPr>
        <p:spPr>
          <a:xfrm>
            <a:off x="542925" y="2943225"/>
            <a:ext cx="91916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Publikując treści graficzne np. w imieniu Uczelni, jesteśmy zobowiązani do dodawania opisów alternatywnych.</a:t>
            </a:r>
          </a:p>
          <a:p>
            <a:pPr>
              <a:spcAft>
                <a:spcPts val="1200"/>
              </a:spcAft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Rodzaje publikacji: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treści na stronach internetowych uczelni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treści na portalach społecznościowych uczelni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materiały dydaktyczne kierowane do studentów</a:t>
            </a:r>
          </a:p>
        </p:txBody>
      </p:sp>
    </p:spTree>
    <p:extLst>
      <p:ext uri="{BB962C8B-B14F-4D97-AF65-F5344CB8AC3E}">
        <p14:creationId xmlns:p14="http://schemas.microsoft.com/office/powerpoint/2010/main" val="1626182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1B16B-24ED-8C88-2300-B5BA77B0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9DA8B44-F2E2-651C-21AD-7277D4BC8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276225"/>
            <a:ext cx="10515600" cy="819150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Narzędzie wspomagające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30BEAF6-611B-CC32-EAEC-8C2EA885F361}"/>
              </a:ext>
            </a:extLst>
          </p:cNvPr>
          <p:cNvSpPr txBox="1"/>
          <p:nvPr/>
        </p:nvSpPr>
        <p:spPr>
          <a:xfrm>
            <a:off x="514349" y="2209800"/>
            <a:ext cx="635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Be My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Eyes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 – aplikacja generująca jakościowe opisy alternatywne.</a:t>
            </a:r>
          </a:p>
        </p:txBody>
      </p:sp>
      <p:pic>
        <p:nvPicPr>
          <p:cNvPr id="5" name="Obraz 4" descr="Logo Be My Eyes">
            <a:extLst>
              <a:ext uri="{FF2B5EF4-FFF2-40B4-BE49-F238E27FC236}">
                <a16:creationId xmlns:a16="http://schemas.microsoft.com/office/drawing/2014/main" id="{954727C8-D3C3-979F-18B0-627BF6CFA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" y="3271225"/>
            <a:ext cx="3360711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96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DD25C1-C361-68F8-0A76-1173EA0CE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84677E2-E443-47FC-DD73-DD9BC85E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276225"/>
            <a:ext cx="10515600" cy="819150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Wstawianie grafik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86D0827-48F8-B775-863F-D0C455C341A2}"/>
              </a:ext>
            </a:extLst>
          </p:cNvPr>
          <p:cNvSpPr txBox="1"/>
          <p:nvPr/>
        </p:nvSpPr>
        <p:spPr>
          <a:xfrm>
            <a:off x="629920" y="3883025"/>
            <a:ext cx="5466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Schemat wstawiania opisu alternatywnego, zazwyczaj się różni, w zależności od miejsca, programu, aplikacji, czy portalu.</a:t>
            </a:r>
          </a:p>
        </p:txBody>
      </p:sp>
    </p:spTree>
    <p:extLst>
      <p:ext uri="{BB962C8B-B14F-4D97-AF65-F5344CB8AC3E}">
        <p14:creationId xmlns:p14="http://schemas.microsoft.com/office/powerpoint/2010/main" val="3611329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878A5-A68B-DA51-4FA3-26326BFB3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3221A-D7B5-7F99-3338-4E672CC5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Verdana" panose="020B0604030504040204" pitchFamily="34" charset="0"/>
                <a:ea typeface="Verdana" panose="020B0604030504040204" pitchFamily="34" charset="0"/>
              </a:rPr>
              <a:t>Wstawianie opisów – MS Office</a:t>
            </a:r>
          </a:p>
        </p:txBody>
      </p:sp>
      <p:pic>
        <p:nvPicPr>
          <p:cNvPr id="6" name="Obraz 5" descr="Screen z programu PowerPoint ukazujący instrukcję dodawania opisów alternatywnych.">
            <a:extLst>
              <a:ext uri="{FF2B5EF4-FFF2-40B4-BE49-F238E27FC236}">
                <a16:creationId xmlns:a16="http://schemas.microsoft.com/office/drawing/2014/main" id="{5CFDE3ED-7C74-A82E-56E7-D0E77ACB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74" y="1102531"/>
            <a:ext cx="8346859" cy="405227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22455EE-6E2E-0107-5600-24BC55DD082A}"/>
              </a:ext>
            </a:extLst>
          </p:cNvPr>
          <p:cNvSpPr txBox="1"/>
          <p:nvPr/>
        </p:nvSpPr>
        <p:spPr>
          <a:xfrm>
            <a:off x="8792308" y="3429000"/>
            <a:ext cx="3084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Zaznaczenie obrazu i naciśnięcie </a:t>
            </a:r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prawego klawisza myszy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342900" indent="-342900"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Naciśnięcie </a:t>
            </a:r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„Wyświetl teks alternatywny”</a:t>
            </a:r>
          </a:p>
          <a:p>
            <a:pPr marL="342900" indent="-342900"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Wpisanie opisu w okno tekstowe</a:t>
            </a:r>
          </a:p>
        </p:txBody>
      </p:sp>
    </p:spTree>
    <p:extLst>
      <p:ext uri="{BB962C8B-B14F-4D97-AF65-F5344CB8AC3E}">
        <p14:creationId xmlns:p14="http://schemas.microsoft.com/office/powerpoint/2010/main" val="3922622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44309-F4A9-1EA8-C988-9FCD5C91C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FE7A65-72AB-F5A2-4512-EE60D017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1"/>
            <a:ext cx="10515600" cy="861582"/>
          </a:xfrm>
        </p:spPr>
        <p:txBody>
          <a:bodyPr>
            <a:normAutofit/>
          </a:bodyPr>
          <a:lstStyle/>
          <a:p>
            <a:r>
              <a:rPr lang="pl-PL" sz="5000" dirty="0">
                <a:latin typeface="Verdana" panose="020B0604030504040204" pitchFamily="34" charset="0"/>
                <a:ea typeface="Verdana" panose="020B0604030504040204" pitchFamily="34" charset="0"/>
              </a:rPr>
              <a:t>Wstawianie opisów - Facebook</a:t>
            </a:r>
          </a:p>
        </p:txBody>
      </p:sp>
      <p:pic>
        <p:nvPicPr>
          <p:cNvPr id="5" name="Obraz 4" descr="Screen z portalu Facebook ukazujący instrukcję dodawania opisów alternatywnych.">
            <a:extLst>
              <a:ext uri="{FF2B5EF4-FFF2-40B4-BE49-F238E27FC236}">
                <a16:creationId xmlns:a16="http://schemas.microsoft.com/office/drawing/2014/main" id="{4F2E1CE0-9FFB-1C0D-A043-CE755DA6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22" y="1573368"/>
            <a:ext cx="9871876" cy="41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63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99E93-1A3E-5CC0-5A85-20A50C797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6A5DEA-662C-5092-9FAF-329CB7C5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8" y="107820"/>
            <a:ext cx="10515600" cy="1150825"/>
          </a:xfrm>
        </p:spPr>
        <p:txBody>
          <a:bodyPr>
            <a:norm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Opis porównawczy</a:t>
            </a:r>
          </a:p>
        </p:txBody>
      </p:sp>
      <p:pic>
        <p:nvPicPr>
          <p:cNvPr id="3" name="Obraz 2" descr="W kolorowym pokoju dziecięcym znajduje się makieta w kształcie statku pirackiego z napisem „Posejdon”. W środku makiety stoi chłopiec przebrany za pirata — ma kapelusz piracki, przepaskę na oku i piracki strój. Za nim czerwono-biała żaglowa zasłona, przypominająca żagiel statku. W pokoju jest kolorowa papuga w klatce. Na podłodze leży mapa, zabawki i kawałki papieru. Przez okno widać ptaka na gałęzi. W dymkach rozmowy widać napisy:&#10;Ptak – „Puk! puk!”&#10;Pluszak pod oknem – „O, pirat!”&#10;Chłopiec – „To ptak.”&#10;Papuga – „Tak! Ptak! Ptak!”">
            <a:extLst>
              <a:ext uri="{FF2B5EF4-FFF2-40B4-BE49-F238E27FC236}">
                <a16:creationId xmlns:a16="http://schemas.microsoft.com/office/drawing/2014/main" id="{CFF42B79-515E-AF83-2C85-95E61D252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448" y="1869771"/>
            <a:ext cx="4892464" cy="44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98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4D7544-ACE8-94DA-CA18-F84A7572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2725"/>
            <a:ext cx="10515600" cy="1938036"/>
          </a:xfrm>
        </p:spPr>
        <p:txBody>
          <a:bodyPr>
            <a:normAutofit/>
          </a:bodyPr>
          <a:lstStyle/>
          <a:p>
            <a:pPr marL="457200" indent="-228600" algn="ctr">
              <a:spcBef>
                <a:spcPts val="1000"/>
              </a:spcBef>
            </a:pPr>
            <a:r>
              <a:rPr lang="pl-PL" sz="3300" b="0" dirty="0">
                <a:latin typeface="Verdana" panose="020B0604030504040204" pitchFamily="34" charset="0"/>
                <a:ea typeface="Verdana" panose="020B0604030504040204" pitchFamily="34" charset="0"/>
              </a:rPr>
              <a:t>Serdecznie dziękujemy za udział w warsztatach.</a:t>
            </a:r>
            <a:endParaRPr lang="en-US" sz="1600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1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C75B9-59AF-570E-001B-33A05C653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2B1947-4D5F-BE85-200D-8CC88637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266699"/>
            <a:ext cx="10515600" cy="1514475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Dlaczego tekst alternatywny jest tak istotny?</a:t>
            </a:r>
          </a:p>
        </p:txBody>
      </p:sp>
      <p:pic>
        <p:nvPicPr>
          <p:cNvPr id="4" name="Obraz 3" descr="Tablica ostrzegawcza z napisem &quot;Uwaga! Skażenie wody&quot; w kolorze czerwonym. Obok znajdują się cztery piktogramy. Trzy z nich są przekreślone: kran z wodą, czajnik, prysznic. Czwarty piktogram z napisem &quot;WC&quot; nie jest przekreślony.">
            <a:extLst>
              <a:ext uri="{FF2B5EF4-FFF2-40B4-BE49-F238E27FC236}">
                <a16:creationId xmlns:a16="http://schemas.microsoft.com/office/drawing/2014/main" id="{65843C22-5AA1-2980-C7FE-5C60A49D1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508" y="2405767"/>
            <a:ext cx="6058141" cy="35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E70047-2405-3EC0-FEB5-4111959C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28613"/>
            <a:ext cx="10515600" cy="1500187"/>
          </a:xfrm>
        </p:spPr>
        <p:txBody>
          <a:bodyPr>
            <a:normAutofit fontScale="90000"/>
          </a:bodyPr>
          <a:lstStyle/>
          <a:p>
            <a:r>
              <a:rPr lang="pl-PL" i="1" dirty="0">
                <a:latin typeface="Verdana" panose="020B0604030504040204" pitchFamily="34" charset="0"/>
                <a:ea typeface="Verdana" panose="020B0604030504040204" pitchFamily="34" charset="0"/>
              </a:rPr>
              <a:t>„Złe opisy alternatywne, to tylko te nie napisane!”</a:t>
            </a:r>
          </a:p>
        </p:txBody>
      </p:sp>
      <p:pic>
        <p:nvPicPr>
          <p:cNvPr id="5" name="Obraz 4" descr="W kolorowym pokoju dziecięcym znajduje się makieta w kształcie statku pirackiego z napisem „Posejdon”. W środku makiety stoi chłopiec przebrany za pirata — ma kapelusz piracki, przepaskę na oku i piracki strój. Za nim czerwono-biała żaglowa zasłona, przypominająca żagiel statku. W pokoju jest kolorowa papuga w klatce. Na podłodze leży mapa, zabawki i kawałki papieru. Przez okno widać ptaka na gałęzi. W dymkach rozmowy widać napisy:&#10;Ptak – „Puk! puk!”&#10;Pluszak pod oknem – „O, pirat!”&#10;Chłopiec – „To ptak.”&#10;Papuga – „Tak! Ptak! Ptak!”">
            <a:extLst>
              <a:ext uri="{FF2B5EF4-FFF2-40B4-BE49-F238E27FC236}">
                <a16:creationId xmlns:a16="http://schemas.microsoft.com/office/drawing/2014/main" id="{8E7D9008-FD7E-3F8B-9FFA-F2C7396E4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093" y="1876425"/>
            <a:ext cx="4892464" cy="44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DBB1B2-DD04-72E1-F5E1-751EF21C0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061903E-D6BE-9474-935C-4727BFB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6200"/>
            <a:ext cx="10515600" cy="1704975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Zasady tworzenia opisów alternatywnych</a:t>
            </a:r>
            <a:endParaRPr lang="pl-PL" sz="1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0E23BCD-13CF-0161-318F-7AC0567C97B1}"/>
              </a:ext>
            </a:extLst>
          </p:cNvPr>
          <p:cNvSpPr txBox="1"/>
          <p:nvPr/>
        </p:nvSpPr>
        <p:spPr>
          <a:xfrm>
            <a:off x="733424" y="2857500"/>
            <a:ext cx="63531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Zasady pisania tekstów alternatywnych odnoszą się głównie do prostych grafik. </a:t>
            </a:r>
          </a:p>
          <a:p>
            <a:pPr>
              <a:spcBef>
                <a:spcPts val="1200"/>
              </a:spcBef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Nie wszystkimi zasadami można się kierować przy opisach do grafik niestandardowych.  </a:t>
            </a:r>
          </a:p>
        </p:txBody>
      </p:sp>
    </p:spTree>
    <p:extLst>
      <p:ext uri="{BB962C8B-B14F-4D97-AF65-F5344CB8AC3E}">
        <p14:creationId xmlns:p14="http://schemas.microsoft.com/office/powerpoint/2010/main" val="2578326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921010-AE8F-C65F-A824-59BA9EF2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812"/>
            <a:ext cx="10960100" cy="1076325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Długość tekstu alternatywnego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8098566-5769-A31C-A290-383C21243C3A}"/>
              </a:ext>
            </a:extLst>
          </p:cNvPr>
          <p:cNvSpPr txBox="1"/>
          <p:nvPr/>
        </p:nvSpPr>
        <p:spPr>
          <a:xfrm>
            <a:off x="485775" y="3105150"/>
            <a:ext cx="9591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Opis alternatywny powinien być jak najkrótszy. Jednocześnie, powinien zawierać opis wszystkich istotnych detali widocznych na grafice, co sprawia że długość tekstu zależy od skomplikowania grafiki. </a:t>
            </a:r>
          </a:p>
        </p:txBody>
      </p:sp>
    </p:spTree>
    <p:extLst>
      <p:ext uri="{BB962C8B-B14F-4D97-AF65-F5344CB8AC3E}">
        <p14:creationId xmlns:p14="http://schemas.microsoft.com/office/powerpoint/2010/main" val="1345548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00C73-365A-0D19-2925-1BE513926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E3C99-8401-6DF5-F733-B5DF3706E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812"/>
            <a:ext cx="10960100" cy="1076325"/>
          </a:xfrm>
        </p:spPr>
        <p:txBody>
          <a:bodyPr>
            <a:norm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Konkretne sformułowania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545BA7-FB0E-DD59-971E-9FEF5EDF0D99}"/>
              </a:ext>
            </a:extLst>
          </p:cNvPr>
          <p:cNvSpPr txBox="1"/>
          <p:nvPr/>
        </p:nvSpPr>
        <p:spPr>
          <a:xfrm>
            <a:off x="419100" y="1775917"/>
            <a:ext cx="9944100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Należy starać się eliminować zbędne słowa i skracać zdania do minimum.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Budowa zdań powinna być prostej konstrukcji.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Unikać rozbudowanych zdań. 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51A18CC-3AF6-D8BD-DD07-1917E4A12F1A}"/>
              </a:ext>
            </a:extLst>
          </p:cNvPr>
          <p:cNvSpPr txBox="1"/>
          <p:nvPr/>
        </p:nvSpPr>
        <p:spPr>
          <a:xfrm>
            <a:off x="419100" y="3789423"/>
            <a:ext cx="5553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pl-PL" sz="3200" i="1" dirty="0">
                <a:latin typeface="Verdana" panose="020B0604030504040204" pitchFamily="34" charset="0"/>
                <a:ea typeface="Verdana" panose="020B0604030504040204" pitchFamily="34" charset="0"/>
              </a:rPr>
              <a:t>In the </a:t>
            </a:r>
            <a:r>
              <a:rPr lang="pl-PL" sz="3200" i="1" dirty="0" err="1">
                <a:latin typeface="Verdana" panose="020B0604030504040204" pitchFamily="34" charset="0"/>
                <a:ea typeface="Verdana" panose="020B0604030504040204" pitchFamily="34" charset="0"/>
              </a:rPr>
              <a:t>picture</a:t>
            </a:r>
            <a:r>
              <a:rPr lang="pl-PL" sz="3200" i="1" dirty="0">
                <a:latin typeface="Verdana" panose="020B0604030504040204" pitchFamily="34" charset="0"/>
                <a:ea typeface="Verdana" panose="020B0604030504040204" pitchFamily="34" charset="0"/>
              </a:rPr>
              <a:t>, I </a:t>
            </a:r>
            <a:r>
              <a:rPr lang="pl-PL" sz="3200" i="1" dirty="0" err="1">
                <a:latin typeface="Verdana" panose="020B0604030504040204" pitchFamily="34" charset="0"/>
                <a:ea typeface="Verdana" panose="020B0604030504040204" pitchFamily="34" charset="0"/>
              </a:rPr>
              <a:t>can</a:t>
            </a:r>
            <a:r>
              <a:rPr lang="pl-PL" sz="32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3200" i="1" dirty="0" err="1">
                <a:latin typeface="Verdana" panose="020B0604030504040204" pitchFamily="34" charset="0"/>
                <a:ea typeface="Verdana" panose="020B0604030504040204" pitchFamily="34" charset="0"/>
              </a:rPr>
              <a:t>see</a:t>
            </a:r>
            <a:r>
              <a:rPr 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28D9D5C-D178-6CE8-1EAB-B09004C182E7}"/>
              </a:ext>
            </a:extLst>
          </p:cNvPr>
          <p:cNvSpPr txBox="1"/>
          <p:nvPr/>
        </p:nvSpPr>
        <p:spPr>
          <a:xfrm>
            <a:off x="6362703" y="3727867"/>
            <a:ext cx="514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Verdana" panose="020B0604030504040204" pitchFamily="34" charset="0"/>
                <a:ea typeface="Verdana" panose="020B0604030504040204" pitchFamily="34" charset="0"/>
              </a:rPr>
              <a:t>=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E930B7C-57D6-1F2F-1853-205DFE68F9D2}"/>
              </a:ext>
            </a:extLst>
          </p:cNvPr>
          <p:cNvSpPr txBox="1"/>
          <p:nvPr/>
        </p:nvSpPr>
        <p:spPr>
          <a:xfrm>
            <a:off x="7604125" y="3758644"/>
            <a:ext cx="2025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Verdana" panose="020B0604030504040204" pitchFamily="34" charset="0"/>
                <a:ea typeface="Verdana" panose="020B0604030504040204" pitchFamily="34" charset="0"/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8595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klasyko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958e5c-de55-4938-91d6-413a4c41b27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B98C9CE828971428E91901BBAB7F4B0" ma:contentTypeVersion="10" ma:contentTypeDescription="Utwórz nowy dokument." ma:contentTypeScope="" ma:versionID="60283b73fbaa6315ff07e7e7325beb03">
  <xsd:schema xmlns:xsd="http://www.w3.org/2001/XMLSchema" xmlns:xs="http://www.w3.org/2001/XMLSchema" xmlns:p="http://schemas.microsoft.com/office/2006/metadata/properties" xmlns:ns2="27958e5c-de55-4938-91d6-413a4c41b270" targetNamespace="http://schemas.microsoft.com/office/2006/metadata/properties" ma:root="true" ma:fieldsID="c35901cc51762fd972658defd49a28c9" ns2:_="">
    <xsd:import namespace="27958e5c-de55-4938-91d6-413a4c41b2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58e5c-de55-4938-91d6-413a4c41b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Tagi obrazów" ma:readOnly="false" ma:fieldId="{5cf76f15-5ced-4ddc-b409-7134ff3c332f}" ma:taxonomyMulti="true" ma:sspId="14cd7091-5712-4adf-8cba-0c6704a317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1ED190-FF72-41DE-AF21-51AF4DB57465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27958e5c-de55-4938-91d6-413a4c41b270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F73C0E4-EAB9-4520-A5ED-EFF660F07D5F}">
  <ds:schemaRefs>
    <ds:schemaRef ds:uri="27958e5c-de55-4938-91d6-413a4c41b2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062C252-65A6-4ACC-822F-72F86A24F1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2310</TotalTime>
  <Words>1305</Words>
  <Application>Microsoft Office PowerPoint</Application>
  <PresentationFormat>Panoramiczny</PresentationFormat>
  <Paragraphs>123</Paragraphs>
  <Slides>45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45</vt:i4>
      </vt:variant>
    </vt:vector>
  </HeadingPairs>
  <TitlesOfParts>
    <vt:vector size="52" baseType="lpstr">
      <vt:lpstr>Aptos</vt:lpstr>
      <vt:lpstr>Arial</vt:lpstr>
      <vt:lpstr>Calibri</vt:lpstr>
      <vt:lpstr>Verdana</vt:lpstr>
      <vt:lpstr>Wingdings</vt:lpstr>
      <vt:lpstr>klasyko</vt:lpstr>
      <vt:lpstr>4_Motyw pakietu Office</vt:lpstr>
      <vt:lpstr>Opisy alternatywne</vt:lpstr>
      <vt:lpstr>Plan Warsztatów Transferujących Wiedzę (WTW)</vt:lpstr>
      <vt:lpstr>Czym jest opis alternatywny i dlaczego jest tak istotny?</vt:lpstr>
      <vt:lpstr>Teksty alternatywne w naszej pracy.</vt:lpstr>
      <vt:lpstr>Dlaczego tekst alternatywny jest tak istotny?</vt:lpstr>
      <vt:lpstr>„Złe opisy alternatywne, to tylko te nie napisane!”</vt:lpstr>
      <vt:lpstr>Zasady tworzenia opisów alternatywnych</vt:lpstr>
      <vt:lpstr>Długość tekstu alternatywnego</vt:lpstr>
      <vt:lpstr>Konkretne sformułowania</vt:lpstr>
      <vt:lpstr>Od ogółu do szczegółu</vt:lpstr>
      <vt:lpstr>Interpretacja</vt:lpstr>
      <vt:lpstr>Kontekst</vt:lpstr>
      <vt:lpstr>Otoczenie grafiki</vt:lpstr>
      <vt:lpstr>Grafiki ozdobne</vt:lpstr>
      <vt:lpstr>Wyjątki</vt:lpstr>
      <vt:lpstr>Terminologia – określanie grafik</vt:lpstr>
      <vt:lpstr>Podsumowanie zasad</vt:lpstr>
      <vt:lpstr>Przykłady prostych grafik</vt:lpstr>
      <vt:lpstr>Przykład 1.</vt:lpstr>
      <vt:lpstr>Przykład 2.</vt:lpstr>
      <vt:lpstr>Przykład 3.</vt:lpstr>
      <vt:lpstr>Przykład 4.</vt:lpstr>
      <vt:lpstr>Przykład 5.</vt:lpstr>
      <vt:lpstr>Przykład 6.</vt:lpstr>
      <vt:lpstr>Przykłady technicznych grafik</vt:lpstr>
      <vt:lpstr>Przykład 7.</vt:lpstr>
      <vt:lpstr>Przykład 8.</vt:lpstr>
      <vt:lpstr>Przykład 9.</vt:lpstr>
      <vt:lpstr>Przykład 10.</vt:lpstr>
      <vt:lpstr>Ćwiczenie opisów do prostych grafik</vt:lpstr>
      <vt:lpstr>Ćwiczenie 1.</vt:lpstr>
      <vt:lpstr>Ćwiczenie 2.</vt:lpstr>
      <vt:lpstr>Ćwiczenie 3.</vt:lpstr>
      <vt:lpstr>Ćwiczenie 4.</vt:lpstr>
      <vt:lpstr>Ćwiczenie opisów do technicznych grafik</vt:lpstr>
      <vt:lpstr>Ćwiczenie 5.</vt:lpstr>
      <vt:lpstr>Ćwiczenie 6.</vt:lpstr>
      <vt:lpstr>Ćwiczenie 7.</vt:lpstr>
      <vt:lpstr>Ćwiczenie 8.</vt:lpstr>
      <vt:lpstr>Narzędzie wspomagające</vt:lpstr>
      <vt:lpstr>Wstawianie grafik</vt:lpstr>
      <vt:lpstr>Wstawianie opisów – MS Office</vt:lpstr>
      <vt:lpstr>Wstawianie opisów - Facebook</vt:lpstr>
      <vt:lpstr>Opis porównawczy</vt:lpstr>
      <vt:lpstr>Serdecznie dziękujemy za udział w warsztatach.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Opisy alternatywne</dc:title>
  <dc:creator>Małgorzata Jankowska</dc:creator>
  <cp:lastModifiedBy>Mariusz Żurawik</cp:lastModifiedBy>
  <cp:revision>30</cp:revision>
  <dcterms:created xsi:type="dcterms:W3CDTF">2024-06-28T06:56:08Z</dcterms:created>
  <dcterms:modified xsi:type="dcterms:W3CDTF">2025-06-26T12:36:44Z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0x010100AB98C9CE828971428E91901BBAB7F4B0</vt:lpwstr>
  </property>
  <property fmtid="{D5CDD505-2E9C-101B-9397-08002B2CF9AE}" pid="3" name="MediaServiceImageTags">
    <vt:lpwstr/>
  </property>
</Properties>
</file>